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0" r:id="rId2"/>
    <p:sldId id="4556" r:id="rId3"/>
    <p:sldId id="4566" r:id="rId4"/>
    <p:sldId id="305" r:id="rId5"/>
    <p:sldId id="4564" r:id="rId6"/>
    <p:sldId id="4569" r:id="rId7"/>
    <p:sldId id="4557" r:id="rId8"/>
    <p:sldId id="4570" r:id="rId9"/>
    <p:sldId id="4571" r:id="rId10"/>
    <p:sldId id="1023" r:id="rId11"/>
    <p:sldId id="4574" r:id="rId12"/>
    <p:sldId id="4575" r:id="rId13"/>
    <p:sldId id="4568" r:id="rId14"/>
    <p:sldId id="4567" r:id="rId15"/>
    <p:sldId id="4560" r:id="rId16"/>
    <p:sldId id="4572" r:id="rId17"/>
    <p:sldId id="4577" r:id="rId18"/>
    <p:sldId id="4576" r:id="rId19"/>
    <p:sldId id="45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5205E"/>
    <a:srgbClr val="26205E"/>
    <a:srgbClr val="071D49"/>
    <a:srgbClr val="A91D2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0" autoAdjust="0"/>
    <p:restoredTop sz="94689"/>
  </p:normalViewPr>
  <p:slideViewPr>
    <p:cSldViewPr snapToGrid="0">
      <p:cViewPr varScale="1">
        <p:scale>
          <a:sx n="143" d="100"/>
          <a:sy n="143" d="100"/>
        </p:scale>
        <p:origin x="1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8A291-49CC-3B2B-0B4C-D49D0A7E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945F8-18EE-6839-C7FE-2F06D23104AA}"/>
              </a:ext>
            </a:extLst>
          </p:cNvPr>
          <p:cNvSpPr/>
          <p:nvPr userDrawn="1"/>
        </p:nvSpPr>
        <p:spPr>
          <a:xfrm>
            <a:off x="116958" y="5863744"/>
            <a:ext cx="1998921" cy="8931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047922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42nd ADSA Discover Conference, Managing Genetic Diversity for Future Dairy and Livestock Breeding</a:t>
            </a:r>
          </a:p>
        </p:txBody>
      </p:sp>
    </p:spTree>
    <p:extLst>
      <p:ext uri="{BB962C8B-B14F-4D97-AF65-F5344CB8AC3E}">
        <p14:creationId xmlns:p14="http://schemas.microsoft.com/office/powerpoint/2010/main" val="328196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A34185-014D-F846-A9E5-63D85887B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047922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42nd ADSA Discover Conference, Managing Genetic Diversity for Future Dairy and Livestock Breeding</a:t>
            </a:r>
          </a:p>
        </p:txBody>
      </p:sp>
    </p:spTree>
    <p:extLst>
      <p:ext uri="{BB962C8B-B14F-4D97-AF65-F5344CB8AC3E}">
        <p14:creationId xmlns:p14="http://schemas.microsoft.com/office/powerpoint/2010/main" val="363163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P-2017 Title and Content">
  <p:cSld name="AIP-2017 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6f8799ad0c_0_193"/>
          <p:cNvSpPr txBox="1">
            <a:spLocks noGrp="1"/>
          </p:cNvSpPr>
          <p:nvPr>
            <p:ph type="title"/>
          </p:nvPr>
        </p:nvSpPr>
        <p:spPr>
          <a:xfrm>
            <a:off x="487680" y="121920"/>
            <a:ext cx="11216834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26f8799ad0c_0_193"/>
          <p:cNvSpPr txBox="1">
            <a:spLocks noGrp="1"/>
          </p:cNvSpPr>
          <p:nvPr>
            <p:ph type="body" idx="1"/>
          </p:nvPr>
        </p:nvSpPr>
        <p:spPr>
          <a:xfrm>
            <a:off x="487680" y="1341120"/>
            <a:ext cx="11216834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317500" algn="l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3200"/>
            </a:lvl1pPr>
            <a:lvl2pPr marL="457200" lvl="1" indent="-317500" algn="l">
              <a:lnSpc>
                <a:spcPct val="104166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3200"/>
            </a:lvl2pPr>
            <a:lvl3pPr marL="685800" lvl="2" indent="-317500" algn="l">
              <a:lnSpc>
                <a:spcPct val="104166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3200"/>
            </a:lvl3pPr>
            <a:lvl4pPr marL="914400" lvl="3" indent="-26670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4pPr>
            <a:lvl5pPr marL="1143000" lvl="4" indent="-2667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5pPr>
            <a:lvl6pPr marL="1371600" lvl="5" indent="-2667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6pPr>
            <a:lvl7pPr marL="1600200" lvl="6" indent="-2667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7pPr>
            <a:lvl8pPr marL="1828800" lvl="7" indent="-2667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8pPr>
            <a:lvl9pPr marL="2057400" lvl="8" indent="-2667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840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1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697"/>
            </a:lvl1pPr>
            <a:lvl2pPr>
              <a:defRPr sz="2697"/>
            </a:lvl2pPr>
            <a:lvl3pPr>
              <a:defRPr sz="2697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697"/>
            </a:lvl1pPr>
            <a:lvl2pPr>
              <a:defRPr sz="2697"/>
            </a:lvl2pPr>
            <a:lvl3pPr>
              <a:defRPr sz="2697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2467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838" y="115878"/>
            <a:ext cx="10977091" cy="133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73676" y="5993818"/>
            <a:ext cx="313253" cy="8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4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body" idx="1"/>
          </p:nvPr>
        </p:nvSpPr>
        <p:spPr>
          <a:xfrm>
            <a:off x="609441" y="1647825"/>
            <a:ext cx="10977885" cy="404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t" anchorCtr="0">
            <a:normAutofit/>
          </a:bodyPr>
          <a:lstStyle>
            <a:lvl1pPr marL="228600" lvl="0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1pPr>
            <a:lvl2pPr marL="457200" lvl="1" indent="-2476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4200"/>
              <a:buChar char="•"/>
              <a:defRPr/>
            </a:lvl2pPr>
            <a:lvl3pPr marL="685800" lvl="2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3pPr>
            <a:lvl4pPr marL="914400" lvl="3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4pPr>
            <a:lvl5pPr marL="1143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5pPr>
            <a:lvl6pPr marL="1371600" lvl="5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3600"/>
              <a:buChar char="•"/>
              <a:defRPr/>
            </a:lvl6pPr>
            <a:lvl7pPr marL="1600200" lvl="6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7pPr>
            <a:lvl8pPr marL="1828800" lvl="7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marL="2057400" lvl="8" indent="-17145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title"/>
          </p:nvPr>
        </p:nvSpPr>
        <p:spPr>
          <a:xfrm>
            <a:off x="609838" y="466725"/>
            <a:ext cx="10977091" cy="98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sldNum" idx="12"/>
          </p:nvPr>
        </p:nvSpPr>
        <p:spPr>
          <a:xfrm>
            <a:off x="7873648" y="6209293"/>
            <a:ext cx="3713218" cy="40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Cole – breed4food – May 2, 2024 - </a:t>
            </a:r>
            <a:fld id="{00000000-1234-1234-1234-123412341234}" type="slidenum">
              <a:rPr lang="en-US" smtClean="0"/>
              <a:pPr/>
              <a:t>‹#›</a:t>
            </a:fld>
            <a:endParaRPr sz="1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552378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02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55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901F1-5573-F3CA-EA77-47887AEEEB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Non-Overlapping </a:t>
            </a:r>
            <a:r>
              <a:rPr lang="en-US" sz="4400" dirty="0" err="1"/>
              <a:t>Magisteria</a:t>
            </a:r>
            <a:r>
              <a:rPr lang="en-US" sz="4400" dirty="0"/>
              <a:t> in Genome Biology: Bridging the Gap Between Biology and Genetics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1AD10-B51D-F79B-3D8B-2EB7D28DA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B. Cole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87463-3F75-EABA-4259-D9697FAB48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PAG 32 Cattle/Swine Workshop | January 11, 2025</a:t>
            </a:r>
          </a:p>
        </p:txBody>
      </p:sp>
    </p:spTree>
    <p:extLst>
      <p:ext uri="{BB962C8B-B14F-4D97-AF65-F5344CB8AC3E}">
        <p14:creationId xmlns:p14="http://schemas.microsoft.com/office/powerpoint/2010/main" val="136131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335A-A48B-BF49-A8E1-CE3EE1E9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are easy, meaning is hard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BFA05-3107-014F-B49F-DE5A26A8E20D}"/>
              </a:ext>
            </a:extLst>
          </p:cNvPr>
          <p:cNvGrpSpPr/>
          <p:nvPr/>
        </p:nvGrpSpPr>
        <p:grpSpPr>
          <a:xfrm>
            <a:off x="124286" y="1487131"/>
            <a:ext cx="11792565" cy="5142710"/>
            <a:chOff x="118058" y="1485106"/>
            <a:chExt cx="11804862" cy="5148072"/>
          </a:xfrm>
        </p:grpSpPr>
        <p:pic>
          <p:nvPicPr>
            <p:cNvPr id="5122" name="Picture 2" descr="Cube-shaped &amp;#39;hut&amp;#39; on moon just a rock | CTV News">
              <a:extLst>
                <a:ext uri="{FF2B5EF4-FFF2-40B4-BE49-F238E27FC236}">
                  <a16:creationId xmlns:a16="http://schemas.microsoft.com/office/drawing/2014/main" id="{637DF0E5-1D42-404E-8B49-9D1304B17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367" y="1485106"/>
              <a:ext cx="9148553" cy="51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hang'e-4 lunar mission: What's next for lunar rover Yutu ...">
              <a:extLst>
                <a:ext uri="{FF2B5EF4-FFF2-40B4-BE49-F238E27FC236}">
                  <a16:creationId xmlns:a16="http://schemas.microsoft.com/office/drawing/2014/main" id="{5BF8CE34-4577-104B-8158-ED8A753BC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058" y="2163313"/>
              <a:ext cx="3045454" cy="3110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E4803E-E3BC-A049-99C2-91FB93E66825}"/>
                </a:ext>
              </a:extLst>
            </p:cNvPr>
            <p:cNvSpPr/>
            <p:nvPr/>
          </p:nvSpPr>
          <p:spPr>
            <a:xfrm>
              <a:off x="4693297" y="3457309"/>
              <a:ext cx="531845" cy="522840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0DBE73-936A-974C-AECF-C25095DF706D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3163512" y="3718729"/>
              <a:ext cx="1529785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6" name="Picture 6" descr="It's the Great Pumpkin Charlie Brown- Charlie Brown Ghost costume. &quot;I got a  rock.&quot; … | Snoopy halloween, Charlie brown halloween, Halloween yard art">
              <a:extLst>
                <a:ext uri="{FF2B5EF4-FFF2-40B4-BE49-F238E27FC236}">
                  <a16:creationId xmlns:a16="http://schemas.microsoft.com/office/drawing/2014/main" id="{929AE2C5-E211-D04B-B700-732C166C2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04849" y="5066523"/>
              <a:ext cx="1118071" cy="1558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22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78FA-CBC4-33F1-35EE-21AD27C5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99" y="293482"/>
            <a:ext cx="11200651" cy="1561328"/>
          </a:xfrm>
        </p:spPr>
        <p:txBody>
          <a:bodyPr/>
          <a:lstStyle/>
          <a:p>
            <a:r>
              <a:rPr lang="en-US" dirty="0"/>
              <a:t>Dairy cow genetics are improving quickly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E0430-0407-1CFA-9E7D-2D62225B5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958068-9A65-C5C9-BD26-00E37A008B0C}"/>
              </a:ext>
            </a:extLst>
          </p:cNvPr>
          <p:cNvGrpSpPr/>
          <p:nvPr/>
        </p:nvGrpSpPr>
        <p:grpSpPr>
          <a:xfrm>
            <a:off x="1604308" y="1345849"/>
            <a:ext cx="8983383" cy="4753302"/>
            <a:chOff x="1604308" y="1345849"/>
            <a:chExt cx="8983383" cy="4753302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27ACFDD-258B-30E7-73C5-51011229A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308" y="1345849"/>
              <a:ext cx="8983383" cy="449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20DA12-3B7C-09B5-CBA2-A82FF40541A8}"/>
                </a:ext>
              </a:extLst>
            </p:cNvPr>
            <p:cNvSpPr txBox="1"/>
            <p:nvPr/>
          </p:nvSpPr>
          <p:spPr>
            <a:xfrm>
              <a:off x="1604308" y="5837541"/>
              <a:ext cx="827442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CDCB (https://</a:t>
              </a:r>
              <a:r>
                <a:rPr lang="en-US" sz="1100" dirty="0" err="1"/>
                <a:t>webconnect.uscdcb.com</a:t>
              </a:r>
              <a:r>
                <a:rPr lang="en-US" sz="1100" dirty="0"/>
                <a:t>/#/summary-stats/genetic-trend)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92D9E-B794-13D3-7AA8-8473B1CAF131}"/>
              </a:ext>
            </a:extLst>
          </p:cNvPr>
          <p:cNvCxnSpPr/>
          <p:nvPr/>
        </p:nvCxnSpPr>
        <p:spPr>
          <a:xfrm flipV="1">
            <a:off x="8166847" y="1506071"/>
            <a:ext cx="0" cy="40610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BFA916-6237-106B-AD61-0F9DA8CE71D6}"/>
              </a:ext>
            </a:extLst>
          </p:cNvPr>
          <p:cNvSpPr txBox="1"/>
          <p:nvPr/>
        </p:nvSpPr>
        <p:spPr>
          <a:xfrm>
            <a:off x="6158752" y="1502574"/>
            <a:ext cx="200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Genomic Selection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8A0B0-5DE0-0F6D-9AFC-954753AFDE06}"/>
              </a:ext>
            </a:extLst>
          </p:cNvPr>
          <p:cNvCxnSpPr/>
          <p:nvPr/>
        </p:nvCxnSpPr>
        <p:spPr>
          <a:xfrm flipV="1">
            <a:off x="4572000" y="1506071"/>
            <a:ext cx="0" cy="40610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6BFAA7-737D-1A97-12E8-259E9EC42CF2}"/>
              </a:ext>
            </a:extLst>
          </p:cNvPr>
          <p:cNvSpPr txBox="1"/>
          <p:nvPr/>
        </p:nvSpPr>
        <p:spPr>
          <a:xfrm>
            <a:off x="3065929" y="1506071"/>
            <a:ext cx="1506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Animal Model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31F2B83-6F8A-3852-D985-05ADF58C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664" y="3822689"/>
            <a:ext cx="3378923" cy="16894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1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C4BA-4B23-F94B-96E6-FA577DD5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1132458" cy="1561328"/>
          </a:xfrm>
        </p:spPr>
        <p:txBody>
          <a:bodyPr/>
          <a:lstStyle/>
          <a:p>
            <a:r>
              <a:rPr lang="en-US" dirty="0"/>
              <a:t>How is dairy cow biology changing?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8E77-9383-0A87-F568-96EA9312F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D1D550-8880-5FBB-31D9-173B5C1F38C3}"/>
              </a:ext>
            </a:extLst>
          </p:cNvPr>
          <p:cNvGrpSpPr/>
          <p:nvPr/>
        </p:nvGrpSpPr>
        <p:grpSpPr>
          <a:xfrm>
            <a:off x="4294841" y="3891445"/>
            <a:ext cx="3576918" cy="2842393"/>
            <a:chOff x="8269503" y="1963270"/>
            <a:chExt cx="3576918" cy="2842393"/>
          </a:xfrm>
        </p:grpSpPr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EF638B9-7714-30D3-A0EA-37B0E9F49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993" t="32192" r="35987" b="12649"/>
            <a:stretch/>
          </p:blipFill>
          <p:spPr>
            <a:xfrm>
              <a:off x="8269503" y="1963270"/>
              <a:ext cx="3576918" cy="24115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D60672-4587-53D3-3EAF-5A86BAE4114A}"/>
                </a:ext>
              </a:extLst>
            </p:cNvPr>
            <p:cNvSpPr txBox="1"/>
            <p:nvPr/>
          </p:nvSpPr>
          <p:spPr>
            <a:xfrm>
              <a:off x="8269503" y="4374776"/>
              <a:ext cx="357691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/>
                <a:t>Brink et al. (2023; https://doi.org/10.1016/j.vetimm.2023.110573)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973385-4ECE-DC4C-E7B2-83B483A8DBAD}"/>
              </a:ext>
            </a:extLst>
          </p:cNvPr>
          <p:cNvGrpSpPr/>
          <p:nvPr/>
        </p:nvGrpSpPr>
        <p:grpSpPr>
          <a:xfrm>
            <a:off x="220919" y="1451399"/>
            <a:ext cx="6252135" cy="2409692"/>
            <a:chOff x="616998" y="1854810"/>
            <a:chExt cx="7008231" cy="2781576"/>
          </a:xfrm>
          <a:solidFill>
            <a:schemeClr val="bg1">
              <a:lumMod val="95000"/>
            </a:schemeClr>
          </a:solidFill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D5C0AEE-F837-5981-6992-42231F8F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798" t="32192" r="35525" b="12649"/>
            <a:stretch/>
          </p:blipFill>
          <p:spPr>
            <a:xfrm>
              <a:off x="4541370" y="1963270"/>
              <a:ext cx="3083859" cy="2411506"/>
            </a:xfrm>
            <a:prstGeom prst="rect">
              <a:avLst/>
            </a:prstGeom>
            <a:grpFill/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EDEE0D-6B70-56D5-9AC7-A2B7FD6B8D5E}"/>
                </a:ext>
              </a:extLst>
            </p:cNvPr>
            <p:cNvGrpSpPr/>
            <p:nvPr/>
          </p:nvGrpSpPr>
          <p:grpSpPr>
            <a:xfrm>
              <a:off x="616998" y="1854810"/>
              <a:ext cx="6096000" cy="2781576"/>
              <a:chOff x="616998" y="1854810"/>
              <a:chExt cx="6096000" cy="2781576"/>
            </a:xfrm>
            <a:grpFill/>
          </p:grpSpPr>
          <p:pic>
            <p:nvPicPr>
              <p:cNvPr id="6" name="Picture 5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20B3FBAA-4F6C-6627-0528-BE58B5E22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0553" t="38139" r="6921" b="17366"/>
              <a:stretch/>
            </p:blipFill>
            <p:spPr>
              <a:xfrm>
                <a:off x="622300" y="1854810"/>
                <a:ext cx="3274796" cy="2519966"/>
              </a:xfrm>
              <a:prstGeom prst="rect">
                <a:avLst/>
              </a:prstGeom>
              <a:grpFill/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58CCEC-867E-6882-C59E-6B7744454BFB}"/>
                  </a:ext>
                </a:extLst>
              </p:cNvPr>
              <p:cNvSpPr txBox="1"/>
              <p:nvPr/>
            </p:nvSpPr>
            <p:spPr>
              <a:xfrm>
                <a:off x="616998" y="4374776"/>
                <a:ext cx="609600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100" dirty="0"/>
                  <a:t>Brink et al. (2022; https://</a:t>
                </a:r>
                <a:r>
                  <a:rPr lang="en-US" sz="1100" dirty="0" err="1"/>
                  <a:t>doi.org</a:t>
                </a:r>
                <a:r>
                  <a:rPr lang="en-US" sz="1100" dirty="0"/>
                  <a:t>/10.1016/j.vetimm.2022.110463)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BE8FB-3F91-4ABB-5FE6-58A97E4EA252}"/>
              </a:ext>
            </a:extLst>
          </p:cNvPr>
          <p:cNvGrpSpPr/>
          <p:nvPr/>
        </p:nvGrpSpPr>
        <p:grpSpPr>
          <a:xfrm>
            <a:off x="7843906" y="1339308"/>
            <a:ext cx="3885452" cy="2699674"/>
            <a:chOff x="4586125" y="3118877"/>
            <a:chExt cx="3885452" cy="2699674"/>
          </a:xfrm>
        </p:grpSpPr>
        <p:pic>
          <p:nvPicPr>
            <p:cNvPr id="20" name="Picture 19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C5AF3E86-1800-31F2-7BAB-1A83444A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180" t="26041" r="21799" b="7318"/>
            <a:stretch/>
          </p:blipFill>
          <p:spPr>
            <a:xfrm>
              <a:off x="4586125" y="3118877"/>
              <a:ext cx="3019749" cy="243806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DBFEA8-6FE9-F9AD-3D05-A2F33E0BC647}"/>
                </a:ext>
              </a:extLst>
            </p:cNvPr>
            <p:cNvSpPr txBox="1"/>
            <p:nvPr/>
          </p:nvSpPr>
          <p:spPr>
            <a:xfrm>
              <a:off x="4586125" y="5556941"/>
              <a:ext cx="388545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/>
                <a:t>Ma et al. (2019; https://doi.org/10.1186/s12864-019-5459-x)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AE046E-83A5-6D4B-D3C7-234DA9D2E81E}"/>
              </a:ext>
            </a:extLst>
          </p:cNvPr>
          <p:cNvGrpSpPr/>
          <p:nvPr/>
        </p:nvGrpSpPr>
        <p:grpSpPr>
          <a:xfrm>
            <a:off x="0" y="4036558"/>
            <a:ext cx="2849600" cy="2090925"/>
            <a:chOff x="599647" y="4221580"/>
            <a:chExt cx="2849600" cy="2090925"/>
          </a:xfrm>
        </p:grpSpPr>
        <p:pic>
          <p:nvPicPr>
            <p:cNvPr id="29" name="Picture 2" descr="fullcow">
              <a:extLst>
                <a:ext uri="{FF2B5EF4-FFF2-40B4-BE49-F238E27FC236}">
                  <a16:creationId xmlns:a16="http://schemas.microsoft.com/office/drawing/2014/main" id="{D7E1D13A-526D-F09E-2214-7AFBF8FC5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00" b="-2901"/>
            <a:stretch>
              <a:fillRect/>
            </a:stretch>
          </p:blipFill>
          <p:spPr bwMode="auto">
            <a:xfrm>
              <a:off x="599647" y="4560134"/>
              <a:ext cx="2849600" cy="175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21CF83D9-54DF-1762-1632-2172F6E7D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329" y="4221580"/>
              <a:ext cx="2768918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1960s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A6144A-4E43-01C4-1ED2-4042F41EA514}"/>
              </a:ext>
            </a:extLst>
          </p:cNvPr>
          <p:cNvGrpSpPr/>
          <p:nvPr/>
        </p:nvGrpSpPr>
        <p:grpSpPr>
          <a:xfrm>
            <a:off x="9242611" y="4041487"/>
            <a:ext cx="2913529" cy="2039237"/>
            <a:chOff x="9242611" y="4041487"/>
            <a:chExt cx="2913529" cy="2039237"/>
          </a:xfrm>
        </p:grpSpPr>
        <p:pic>
          <p:nvPicPr>
            <p:cNvPr id="32" name="Picture 2" descr="Handle transition cows with ease">
              <a:extLst>
                <a:ext uri="{FF2B5EF4-FFF2-40B4-BE49-F238E27FC236}">
                  <a16:creationId xmlns:a16="http://schemas.microsoft.com/office/drawing/2014/main" id="{B0935E43-2C04-8CF5-2C5D-455386149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2612" y="4385051"/>
              <a:ext cx="2913528" cy="169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4">
              <a:extLst>
                <a:ext uri="{FF2B5EF4-FFF2-40B4-BE49-F238E27FC236}">
                  <a16:creationId xmlns:a16="http://schemas.microsoft.com/office/drawing/2014/main" id="{33D0F77A-ADC1-FDE7-2763-ADCF37D97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2611" y="4041487"/>
              <a:ext cx="2913528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2020s?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27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2C099-F9BE-8A66-533A-0FC5C9A0C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3391-059A-923C-7B46-E0A553B6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landscape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04E76-555A-8C59-ED42-F3CCBEF2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071E8-73DB-FEA9-8871-843F4C8F06B0}"/>
              </a:ext>
            </a:extLst>
          </p:cNvPr>
          <p:cNvGrpSpPr/>
          <p:nvPr/>
        </p:nvGrpSpPr>
        <p:grpSpPr>
          <a:xfrm>
            <a:off x="596900" y="1854810"/>
            <a:ext cx="2549278" cy="3940011"/>
            <a:chOff x="1246090" y="1981200"/>
            <a:chExt cx="2549278" cy="39400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903F32-BC44-3F0F-9D4C-564559ED0C4B}"/>
                </a:ext>
              </a:extLst>
            </p:cNvPr>
            <p:cNvSpPr txBox="1"/>
            <p:nvPr/>
          </p:nvSpPr>
          <p:spPr>
            <a:xfrm>
              <a:off x="1711474" y="1981200"/>
              <a:ext cx="16185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Genetics</a:t>
              </a:r>
              <a:br>
                <a:rPr lang="en-US" b="1" dirty="0">
                  <a:solidFill>
                    <a:srgbClr val="0070C0"/>
                  </a:solidFill>
                </a:rPr>
              </a:br>
              <a:r>
                <a:rPr lang="en-US" b="1" dirty="0">
                  <a:solidFill>
                    <a:srgbClr val="0070C0"/>
                  </a:solidFill>
                </a:rPr>
                <a:t>(Quantitative)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38B248-F36F-E528-CBF2-1915B37DC102}"/>
                </a:ext>
              </a:extLst>
            </p:cNvPr>
            <p:cNvSpPr txBox="1"/>
            <p:nvPr/>
          </p:nvSpPr>
          <p:spPr>
            <a:xfrm>
              <a:off x="1565989" y="3385488"/>
              <a:ext cx="1909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1CE45-D983-1D8A-EF93-26B723B16989}"/>
                </a:ext>
              </a:extLst>
            </p:cNvPr>
            <p:cNvSpPr txBox="1"/>
            <p:nvPr/>
          </p:nvSpPr>
          <p:spPr>
            <a:xfrm>
              <a:off x="1700461" y="2753921"/>
              <a:ext cx="16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PREDICTION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FE826E-5414-6C90-9300-8BDC61525594}"/>
                </a:ext>
              </a:extLst>
            </p:cNvPr>
            <p:cNvSpPr txBox="1"/>
            <p:nvPr/>
          </p:nvSpPr>
          <p:spPr>
            <a:xfrm>
              <a:off x="1565988" y="3875901"/>
              <a:ext cx="1909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 + 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9114E5-4107-F068-3B30-A86B655D99F3}"/>
                </a:ext>
              </a:extLst>
            </p:cNvPr>
            <p:cNvSpPr txBox="1"/>
            <p:nvPr/>
          </p:nvSpPr>
          <p:spPr>
            <a:xfrm>
              <a:off x="1479405" y="4366314"/>
              <a:ext cx="2082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 + M + “B”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845C23-66B0-CA2B-3574-F8B0589D7262}"/>
                </a:ext>
              </a:extLst>
            </p:cNvPr>
            <p:cNvSpPr txBox="1"/>
            <p:nvPr/>
          </p:nvSpPr>
          <p:spPr>
            <a:xfrm>
              <a:off x="1246090" y="4997881"/>
              <a:ext cx="25492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Black-box models are fine, accurate prediction is the goal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AD3D43-7E3A-A415-2209-11953EABEE25}"/>
                </a:ext>
              </a:extLst>
            </p:cNvPr>
            <p:cNvSpPr/>
            <p:nvPr/>
          </p:nvSpPr>
          <p:spPr>
            <a:xfrm>
              <a:off x="1479405" y="3385488"/>
              <a:ext cx="2178195" cy="13501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EA64CB4D-8BCC-EE33-DC78-56AEA832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68" t="11073" r="14071" b="1576"/>
          <a:stretch/>
        </p:blipFill>
        <p:spPr>
          <a:xfrm>
            <a:off x="4322545" y="2552261"/>
            <a:ext cx="3521510" cy="239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881AC5-2EF6-ED92-27EF-1D14C8F71D32}"/>
              </a:ext>
            </a:extLst>
          </p:cNvPr>
          <p:cNvGrpSpPr/>
          <p:nvPr/>
        </p:nvGrpSpPr>
        <p:grpSpPr>
          <a:xfrm>
            <a:off x="8985574" y="1442427"/>
            <a:ext cx="2907773" cy="4664876"/>
            <a:chOff x="8985574" y="1442427"/>
            <a:chExt cx="2907773" cy="46648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80586D-B8E2-3108-D0A8-F289078A113A}"/>
                </a:ext>
              </a:extLst>
            </p:cNvPr>
            <p:cNvSpPr txBox="1"/>
            <p:nvPr/>
          </p:nvSpPr>
          <p:spPr>
            <a:xfrm>
              <a:off x="9749209" y="1442427"/>
              <a:ext cx="1380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Genetics</a:t>
              </a:r>
              <a:br>
                <a:rPr lang="en-US" b="1" dirty="0">
                  <a:solidFill>
                    <a:srgbClr val="0070C0"/>
                  </a:solidFill>
                </a:rPr>
              </a:br>
              <a:r>
                <a:rPr lang="en-US" b="1" dirty="0">
                  <a:solidFill>
                    <a:srgbClr val="0070C0"/>
                  </a:solidFill>
                </a:rPr>
                <a:t>(Molecular)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0DD9D4-F3CE-C54C-CDF6-75C98E3BBE02}"/>
                </a:ext>
              </a:extLst>
            </p:cNvPr>
            <p:cNvSpPr txBox="1"/>
            <p:nvPr/>
          </p:nvSpPr>
          <p:spPr>
            <a:xfrm>
              <a:off x="9619191" y="2215148"/>
              <a:ext cx="16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MECHANISMS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FFAF64-A91A-4A2A-9BB4-2427D4D0FA20}"/>
                </a:ext>
              </a:extLst>
            </p:cNvPr>
            <p:cNvGrpSpPr/>
            <p:nvPr/>
          </p:nvGrpSpPr>
          <p:grpSpPr>
            <a:xfrm>
              <a:off x="8985574" y="2683975"/>
              <a:ext cx="2907773" cy="2486902"/>
              <a:chOff x="8985574" y="2710870"/>
              <a:chExt cx="2907773" cy="2486902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F3344387-4594-FDBD-71B4-13A657065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73" t="30822" r="25864" b="24706"/>
              <a:stretch/>
            </p:blipFill>
            <p:spPr bwMode="auto">
              <a:xfrm>
                <a:off x="8985574" y="2710870"/>
                <a:ext cx="2907773" cy="220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59A5DB-F490-3D1D-3651-9D55CC363837}"/>
                  </a:ext>
                </a:extLst>
              </p:cNvPr>
              <p:cNvSpPr txBox="1"/>
              <p:nvPr/>
            </p:nvSpPr>
            <p:spPr>
              <a:xfrm>
                <a:off x="8985574" y="4920773"/>
                <a:ext cx="290777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 err="1"/>
                  <a:t>Przytycka</a:t>
                </a:r>
                <a:r>
                  <a:rPr lang="en-US" sz="1200" dirty="0"/>
                  <a:t> and Andrews (2010)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F71EB2-4832-8A79-0D04-F0F3BE41A69E}"/>
                </a:ext>
              </a:extLst>
            </p:cNvPr>
            <p:cNvSpPr txBox="1"/>
            <p:nvPr/>
          </p:nvSpPr>
          <p:spPr>
            <a:xfrm>
              <a:off x="8985574" y="5183973"/>
              <a:ext cx="29077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Black-box models are discouraged, detailed understanding is the goal</a:t>
              </a:r>
            </a:p>
          </p:txBody>
        </p:sp>
      </p:grpSp>
      <p:sp>
        <p:nvSpPr>
          <p:cNvPr id="22" name="Up Arrow 21">
            <a:extLst>
              <a:ext uri="{FF2B5EF4-FFF2-40B4-BE49-F238E27FC236}">
                <a16:creationId xmlns:a16="http://schemas.microsoft.com/office/drawing/2014/main" id="{6DA4797D-7270-6EE8-3D35-756767D3FF04}"/>
              </a:ext>
            </a:extLst>
          </p:cNvPr>
          <p:cNvSpPr/>
          <p:nvPr/>
        </p:nvSpPr>
        <p:spPr>
          <a:xfrm rot="5400000">
            <a:off x="3339043" y="3426987"/>
            <a:ext cx="652867" cy="71717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B27D42B2-A738-B61D-2466-58C55994ECA8}"/>
              </a:ext>
            </a:extLst>
          </p:cNvPr>
          <p:cNvSpPr/>
          <p:nvPr/>
        </p:nvSpPr>
        <p:spPr>
          <a:xfrm rot="16200000">
            <a:off x="8088381" y="3426988"/>
            <a:ext cx="652867" cy="71717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C306-22D3-2C98-8CBA-49228654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might we achieve together?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E9C19-9020-829D-2DCE-831CFFD7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278E0-96FF-005B-4F17-E84F87E612CB}"/>
              </a:ext>
            </a:extLst>
          </p:cNvPr>
          <p:cNvGrpSpPr/>
          <p:nvPr/>
        </p:nvGrpSpPr>
        <p:grpSpPr>
          <a:xfrm>
            <a:off x="6231781" y="1976716"/>
            <a:ext cx="6096000" cy="3736778"/>
            <a:chOff x="5631146" y="1976716"/>
            <a:chExt cx="6096000" cy="3736778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9F180C3-347C-A72B-1B3B-1C2BA30C9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607" t="26246" r="17071" b="8753"/>
            <a:stretch/>
          </p:blipFill>
          <p:spPr>
            <a:xfrm>
              <a:off x="5631146" y="1976716"/>
              <a:ext cx="5938554" cy="34290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B48BAC-4F4C-F1E2-E1A7-797A01218357}"/>
                </a:ext>
              </a:extLst>
            </p:cNvPr>
            <p:cNvSpPr txBox="1"/>
            <p:nvPr/>
          </p:nvSpPr>
          <p:spPr>
            <a:xfrm>
              <a:off x="5631146" y="5405717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Liu et al. (2022; https://</a:t>
              </a:r>
              <a:r>
                <a:rPr lang="en-US" sz="1400" dirty="0" err="1"/>
                <a:t>doi.org</a:t>
              </a:r>
              <a:r>
                <a:rPr lang="en-US" sz="1400" dirty="0"/>
                <a:t>/10.1038/s41588-022-01153-5)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CAA883-5CB0-3D2C-C81B-8E39A17CCBDC}"/>
              </a:ext>
            </a:extLst>
          </p:cNvPr>
          <p:cNvGrpSpPr/>
          <p:nvPr/>
        </p:nvGrpSpPr>
        <p:grpSpPr>
          <a:xfrm>
            <a:off x="292100" y="1976716"/>
            <a:ext cx="6096000" cy="3736778"/>
            <a:chOff x="596900" y="1976716"/>
            <a:chExt cx="6096000" cy="3736778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537DBBC-86B6-C9F1-3CC5-F3C2DCE7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762" t="29116" r="31027" b="4447"/>
            <a:stretch/>
          </p:blipFill>
          <p:spPr>
            <a:xfrm>
              <a:off x="596900" y="1976716"/>
              <a:ext cx="4699002" cy="3429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A211C7-B28E-97A7-5637-615C4588D8B9}"/>
                </a:ext>
              </a:extLst>
            </p:cNvPr>
            <p:cNvSpPr txBox="1"/>
            <p:nvPr/>
          </p:nvSpPr>
          <p:spPr>
            <a:xfrm>
              <a:off x="596900" y="5405717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Hoorn et al. (2024; https://</a:t>
              </a:r>
              <a:r>
                <a:rPr lang="en-US" sz="1400" dirty="0" err="1"/>
                <a:t>doi.org</a:t>
              </a:r>
              <a:r>
                <a:rPr lang="en-US" sz="1400" dirty="0"/>
                <a:t>/10.1093/</a:t>
              </a:r>
              <a:r>
                <a:rPr lang="en-US" sz="1400" dirty="0" err="1"/>
                <a:t>biolre</a:t>
              </a:r>
              <a:r>
                <a:rPr lang="en-US" sz="1400" dirty="0"/>
                <a:t>/ioae052)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5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C425-9042-2343-A6B2-1F42F89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fast can change actually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EE58-35F4-D746-A18D-4AFA4A02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292912" cy="4158252"/>
          </a:xfrm>
        </p:spPr>
        <p:txBody>
          <a:bodyPr>
            <a:normAutofit fontScale="77500" lnSpcReduction="20000"/>
          </a:bodyPr>
          <a:lstStyle/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Stem cells can be taken from embryos, transformed into sperm and eggs, and used to create the next generation of embryos</a:t>
            </a:r>
          </a:p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This increases the rate of genetic gain</a:t>
            </a:r>
          </a:p>
          <a:p>
            <a:pPr indent="-228600">
              <a:lnSpc>
                <a:spcPct val="120000"/>
              </a:lnSpc>
              <a:buSzPct val="100000"/>
            </a:pPr>
            <a:r>
              <a:rPr lang="en-US" dirty="0"/>
              <a:t>Clones are created after several generations of selection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083F6B-94CA-3F42-BD8B-B22D8B9C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20668" r="18892" b="10496"/>
          <a:stretch/>
        </p:blipFill>
        <p:spPr bwMode="auto">
          <a:xfrm>
            <a:off x="6096001" y="1767155"/>
            <a:ext cx="5973760" cy="3701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263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F527-69FB-8023-1559-3AE68052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one species learn from others?</a:t>
            </a:r>
          </a:p>
        </p:txBody>
      </p:sp>
      <p:pic>
        <p:nvPicPr>
          <p:cNvPr id="5" name="Picture 2" descr="Super Bowl LVI - Los Angeles Rams v Cincinnati Bengals">
            <a:extLst>
              <a:ext uri="{FF2B5EF4-FFF2-40B4-BE49-F238E27FC236}">
                <a16:creationId xmlns:a16="http://schemas.microsoft.com/office/drawing/2014/main" id="{741EDCF8-E307-6CB5-7B95-25AD431C8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63862" y="1854200"/>
            <a:ext cx="6238875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C9456-678E-33F7-C579-77254AEA6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48A43-24F6-B0E2-2874-58862B2F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one species teach others?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FE65F-2A95-3EE1-BEF5-01878D8CD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There are lessons to be learned, but they’re</a:t>
            </a:r>
            <a:br>
              <a:rPr lang="en-US" dirty="0"/>
            </a:br>
            <a:r>
              <a:rPr lang="en-US" dirty="0"/>
              <a:t>very context-dependent</a:t>
            </a:r>
          </a:p>
          <a:p>
            <a:r>
              <a:rPr lang="en-US" dirty="0"/>
              <a:t>Methodology is [relatively] easy for groups</a:t>
            </a:r>
            <a:br>
              <a:rPr lang="en-US" dirty="0"/>
            </a:br>
            <a:r>
              <a:rPr lang="en-US" dirty="0"/>
              <a:t>to collaborate on</a:t>
            </a:r>
          </a:p>
          <a:p>
            <a:r>
              <a:rPr lang="en-US" dirty="0"/>
              <a:t>What can we learn about biology with direct comparisons?</a:t>
            </a:r>
          </a:p>
          <a:p>
            <a:pPr lvl="1"/>
            <a:r>
              <a:rPr lang="en-US" dirty="0"/>
              <a:t>Ruminants versus monogastric species</a:t>
            </a:r>
          </a:p>
          <a:p>
            <a:pPr lvl="1"/>
            <a:r>
              <a:rPr lang="en-US" dirty="0"/>
              <a:t>Singleton versus multiple births</a:t>
            </a:r>
          </a:p>
          <a:p>
            <a:pPr lvl="1"/>
            <a:r>
              <a:rPr lang="en-US" dirty="0"/>
              <a:t>Microbiomes</a:t>
            </a:r>
          </a:p>
          <a:p>
            <a:pPr lvl="1"/>
            <a:r>
              <a:rPr lang="en-US" dirty="0"/>
              <a:t>Automated phenotyping/data collection and standardization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EBCC4-D2F2-E828-FFB3-0F1127F6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2" descr="Super Bowl LVI - Los Angeles Rams v Cincinnati Bengals">
            <a:extLst>
              <a:ext uri="{FF2B5EF4-FFF2-40B4-BE49-F238E27FC236}">
                <a16:creationId xmlns:a16="http://schemas.microsoft.com/office/drawing/2014/main" id="{95CB101E-B880-3D6F-4B19-19A73DBF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05475" y="1532080"/>
            <a:ext cx="3029324" cy="20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4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3508-4E90-B118-3431-BC651B68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13D9B-89C9-174A-DC2C-BF5B2C57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now the tools to dissect biology at</a:t>
            </a:r>
            <a:br>
              <a:rPr lang="en-US" dirty="0"/>
            </a:br>
            <a:r>
              <a:rPr lang="en-US" dirty="0"/>
              <a:t>a level impossible 25 years ago</a:t>
            </a:r>
          </a:p>
          <a:p>
            <a:pPr lvl="1"/>
            <a:r>
              <a:rPr lang="en-US" dirty="0"/>
              <a:t>Large animal research is very expensive and funding is limited</a:t>
            </a:r>
          </a:p>
          <a:p>
            <a:r>
              <a:rPr lang="en-US" dirty="0"/>
              <a:t>Collaboration  of molecular biologists and animal breeders is needed to build models to predict biological outcomes</a:t>
            </a:r>
          </a:p>
          <a:p>
            <a:r>
              <a:rPr lang="en-US" dirty="0"/>
              <a:t>If I was 18 again I’d study developmental biology</a:t>
            </a:r>
          </a:p>
          <a:p>
            <a:r>
              <a:rPr lang="en-US" dirty="0"/>
              <a:t>Sorry about the title, too much Dylan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BB7F8-B50A-F159-1497-FDE73D2EB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2" descr="Comic">
            <a:extLst>
              <a:ext uri="{FF2B5EF4-FFF2-40B4-BE49-F238E27FC236}">
                <a16:creationId xmlns:a16="http://schemas.microsoft.com/office/drawing/2014/main" id="{396BA8A6-EBCA-E411-EA45-53674663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880" y="0"/>
            <a:ext cx="3246120" cy="27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4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31D03-C0D2-EFE7-011E-8A63E3C7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ows eating from a feeder&#10;&#10;Description automatically generated">
            <a:extLst>
              <a:ext uri="{FF2B5EF4-FFF2-40B4-BE49-F238E27FC236}">
                <a16:creationId xmlns:a16="http://schemas.microsoft.com/office/drawing/2014/main" id="{5330FF0B-ADAA-ED96-B5EA-E3332F22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rcRect t="29637" b="6543"/>
          <a:stretch/>
        </p:blipFill>
        <p:spPr>
          <a:xfrm>
            <a:off x="0" y="690282"/>
            <a:ext cx="12192000" cy="5436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AB4C7-C579-5D3B-8B5B-5F38EE02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177C3-5F28-7AD5-293E-3EA5B1AE8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1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957A-2E33-AF4B-96C8-74701AE9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BF0F9-A6B2-5741-889F-CBADB3233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landscape</a:t>
            </a:r>
          </a:p>
          <a:p>
            <a:r>
              <a:rPr lang="en-US" dirty="0"/>
              <a:t>What is a trait?</a:t>
            </a:r>
          </a:p>
          <a:p>
            <a:r>
              <a:rPr lang="en-US" dirty="0"/>
              <a:t>What is a QTL?</a:t>
            </a:r>
          </a:p>
          <a:p>
            <a:r>
              <a:rPr lang="en-US" dirty="0"/>
              <a:t>What can we learn from correlations?</a:t>
            </a:r>
          </a:p>
          <a:p>
            <a:r>
              <a:rPr lang="en-US" dirty="0"/>
              <a:t>How does genetic selection change animals?</a:t>
            </a:r>
          </a:p>
          <a:p>
            <a:r>
              <a:rPr lang="en-US" dirty="0"/>
              <a:t>How might we integrate the two domains?</a:t>
            </a:r>
          </a:p>
          <a:p>
            <a:r>
              <a:rPr lang="en-US" dirty="0"/>
              <a:t>Final thoughts</a:t>
            </a:r>
          </a:p>
        </p:txBody>
      </p:sp>
      <p:pic>
        <p:nvPicPr>
          <p:cNvPr id="7" name="Picture 6" descr="A cow lying in a field&#10;&#10;Description automatically generated">
            <a:extLst>
              <a:ext uri="{FF2B5EF4-FFF2-40B4-BE49-F238E27FC236}">
                <a16:creationId xmlns:a16="http://schemas.microsoft.com/office/drawing/2014/main" id="{BF5F659A-06C7-AE64-5535-3F56D052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191" b="9185"/>
          <a:stretch/>
        </p:blipFill>
        <p:spPr>
          <a:xfrm>
            <a:off x="8476991" y="1074146"/>
            <a:ext cx="3092709" cy="26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4AFE-E499-84E8-AF69-C4DCA757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landscape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F4A43C-368A-254F-E9CA-400638EC6AD1}"/>
              </a:ext>
            </a:extLst>
          </p:cNvPr>
          <p:cNvGrpSpPr/>
          <p:nvPr/>
        </p:nvGrpSpPr>
        <p:grpSpPr>
          <a:xfrm>
            <a:off x="596900" y="1442427"/>
            <a:ext cx="2549278" cy="3940011"/>
            <a:chOff x="1246090" y="1981200"/>
            <a:chExt cx="2549278" cy="39400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57AFD9-3D3A-F096-5A17-333C0B390A51}"/>
                </a:ext>
              </a:extLst>
            </p:cNvPr>
            <p:cNvSpPr txBox="1"/>
            <p:nvPr/>
          </p:nvSpPr>
          <p:spPr>
            <a:xfrm>
              <a:off x="1711474" y="1981200"/>
              <a:ext cx="16185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Genetics</a:t>
              </a:r>
              <a:br>
                <a:rPr lang="en-US" b="1" dirty="0">
                  <a:solidFill>
                    <a:srgbClr val="0070C0"/>
                  </a:solidFill>
                </a:rPr>
              </a:br>
              <a:r>
                <a:rPr lang="en-US" b="1" dirty="0">
                  <a:solidFill>
                    <a:srgbClr val="0070C0"/>
                  </a:solidFill>
                </a:rPr>
                <a:t>(Quantitative)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103D43-D2B2-BA6E-71A4-AA129A5AEA12}"/>
                </a:ext>
              </a:extLst>
            </p:cNvPr>
            <p:cNvSpPr txBox="1"/>
            <p:nvPr/>
          </p:nvSpPr>
          <p:spPr>
            <a:xfrm>
              <a:off x="1565989" y="3385488"/>
              <a:ext cx="1909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38524E-7FD8-B3ED-D32C-A3509CFB8889}"/>
                </a:ext>
              </a:extLst>
            </p:cNvPr>
            <p:cNvSpPr txBox="1"/>
            <p:nvPr/>
          </p:nvSpPr>
          <p:spPr>
            <a:xfrm>
              <a:off x="1700461" y="2753921"/>
              <a:ext cx="16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PREDICTION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A74FCE-AD90-B9AC-9A97-238CA51A6460}"/>
                </a:ext>
              </a:extLst>
            </p:cNvPr>
            <p:cNvSpPr txBox="1"/>
            <p:nvPr/>
          </p:nvSpPr>
          <p:spPr>
            <a:xfrm>
              <a:off x="1565988" y="3875901"/>
              <a:ext cx="19094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 + 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31B3C1-22EA-6103-6C39-3EBB9815AD4F}"/>
                </a:ext>
              </a:extLst>
            </p:cNvPr>
            <p:cNvSpPr txBox="1"/>
            <p:nvPr/>
          </p:nvSpPr>
          <p:spPr>
            <a:xfrm>
              <a:off x="1479405" y="4366314"/>
              <a:ext cx="2082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 = G + E + M + “B”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DAB642-917D-DCBA-5332-4F96F09CA1C1}"/>
                </a:ext>
              </a:extLst>
            </p:cNvPr>
            <p:cNvSpPr txBox="1"/>
            <p:nvPr/>
          </p:nvSpPr>
          <p:spPr>
            <a:xfrm>
              <a:off x="1246090" y="4997881"/>
              <a:ext cx="25492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Black-box models are fine, accurate prediction is the goal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3373CD-4DD0-EA35-1761-66106FDC8F78}"/>
                </a:ext>
              </a:extLst>
            </p:cNvPr>
            <p:cNvSpPr/>
            <p:nvPr/>
          </p:nvSpPr>
          <p:spPr>
            <a:xfrm>
              <a:off x="1479405" y="3385488"/>
              <a:ext cx="2178195" cy="13501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Star Trek VI: The Undiscovered Country (1991) - Posters — The Movie ...">
            <a:extLst>
              <a:ext uri="{FF2B5EF4-FFF2-40B4-BE49-F238E27FC236}">
                <a16:creationId xmlns:a16="http://schemas.microsoft.com/office/drawing/2014/main" id="{57942775-5672-3DFB-EAF7-F9197F33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741" y="1701455"/>
            <a:ext cx="2427118" cy="36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2C51DE-6CE2-0EA7-B4F1-8E1F4A3890B9}"/>
              </a:ext>
            </a:extLst>
          </p:cNvPr>
          <p:cNvGrpSpPr/>
          <p:nvPr/>
        </p:nvGrpSpPr>
        <p:grpSpPr>
          <a:xfrm>
            <a:off x="8985574" y="1442427"/>
            <a:ext cx="2907773" cy="4664876"/>
            <a:chOff x="8985574" y="1442427"/>
            <a:chExt cx="2907773" cy="46648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67A71B-1754-F74B-3EF7-142475B21D74}"/>
                </a:ext>
              </a:extLst>
            </p:cNvPr>
            <p:cNvSpPr txBox="1"/>
            <p:nvPr/>
          </p:nvSpPr>
          <p:spPr>
            <a:xfrm>
              <a:off x="9749209" y="1442427"/>
              <a:ext cx="1380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Genetics</a:t>
              </a:r>
              <a:br>
                <a:rPr lang="en-US" b="1" dirty="0">
                  <a:solidFill>
                    <a:srgbClr val="0070C0"/>
                  </a:solidFill>
                </a:rPr>
              </a:br>
              <a:r>
                <a:rPr lang="en-US" b="1" dirty="0">
                  <a:solidFill>
                    <a:srgbClr val="0070C0"/>
                  </a:solidFill>
                </a:rPr>
                <a:t>(Molecular)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A4ED7-04F2-6E9E-F075-886D99B66700}"/>
                </a:ext>
              </a:extLst>
            </p:cNvPr>
            <p:cNvSpPr txBox="1"/>
            <p:nvPr/>
          </p:nvSpPr>
          <p:spPr>
            <a:xfrm>
              <a:off x="9619191" y="2215148"/>
              <a:ext cx="1640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MECHANISMS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82F002-602D-5F53-DB61-C3F7FC38FA65}"/>
                </a:ext>
              </a:extLst>
            </p:cNvPr>
            <p:cNvGrpSpPr/>
            <p:nvPr/>
          </p:nvGrpSpPr>
          <p:grpSpPr>
            <a:xfrm>
              <a:off x="8985574" y="2683975"/>
              <a:ext cx="2907773" cy="2486902"/>
              <a:chOff x="8985574" y="2710870"/>
              <a:chExt cx="2907773" cy="2486902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17E81EB0-4035-CCE5-EC11-78514973A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73" t="30822" r="25864" b="24706"/>
              <a:stretch/>
            </p:blipFill>
            <p:spPr bwMode="auto">
              <a:xfrm>
                <a:off x="8985574" y="2710870"/>
                <a:ext cx="2907773" cy="220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D6ABB3-9AE3-F463-45CB-00320C3B138E}"/>
                  </a:ext>
                </a:extLst>
              </p:cNvPr>
              <p:cNvSpPr txBox="1"/>
              <p:nvPr/>
            </p:nvSpPr>
            <p:spPr>
              <a:xfrm>
                <a:off x="8985574" y="4920773"/>
                <a:ext cx="290777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 err="1"/>
                  <a:t>Przytycka</a:t>
                </a:r>
                <a:r>
                  <a:rPr lang="en-US" sz="1200" dirty="0"/>
                  <a:t> and Andrews (2010)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0A1E82-4A25-C41E-D13B-45F652B010F0}"/>
                </a:ext>
              </a:extLst>
            </p:cNvPr>
            <p:cNvSpPr txBox="1"/>
            <p:nvPr/>
          </p:nvSpPr>
          <p:spPr>
            <a:xfrm>
              <a:off x="8985574" y="5183973"/>
              <a:ext cx="29077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Black-box models are discouraged, detailed understanding is the goal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7AEC3BA-250B-2014-3AEF-999CD823E217}"/>
              </a:ext>
            </a:extLst>
          </p:cNvPr>
          <p:cNvSpPr txBox="1"/>
          <p:nvPr/>
        </p:nvSpPr>
        <p:spPr>
          <a:xfrm>
            <a:off x="3647970" y="2921168"/>
            <a:ext cx="58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37B758-6F66-7A96-C677-3E0603088CD3}"/>
              </a:ext>
            </a:extLst>
          </p:cNvPr>
          <p:cNvSpPr txBox="1"/>
          <p:nvPr/>
        </p:nvSpPr>
        <p:spPr>
          <a:xfrm>
            <a:off x="7850111" y="3011560"/>
            <a:ext cx="58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420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Genetic improvement in 1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2734234"/>
            <a:ext cx="10972800" cy="3278827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rgbClr val="244270"/>
                </a:solidFill>
              </a:rPr>
              <a:t>ΔG = </a:t>
            </a:r>
            <a:r>
              <a:rPr lang="en-US" sz="2400" dirty="0"/>
              <a:t>genetic gain each year</a:t>
            </a:r>
          </a:p>
          <a:p>
            <a:r>
              <a:rPr lang="en-US" sz="2400" dirty="0">
                <a:solidFill>
                  <a:srgbClr val="244270"/>
                </a:solidFill>
              </a:rPr>
              <a:t>reliability = </a:t>
            </a:r>
            <a:r>
              <a:rPr lang="en-US" sz="2400" dirty="0"/>
              <a:t>how certain we are about estimates of genetic merit (genomics </a:t>
            </a:r>
            <a:r>
              <a:rPr lang="en-US" sz="24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/>
              <a:t>)</a:t>
            </a:r>
          </a:p>
          <a:p>
            <a:r>
              <a:rPr lang="en-US" sz="2400" dirty="0">
                <a:solidFill>
                  <a:srgbClr val="244270"/>
                </a:solidFill>
              </a:rPr>
              <a:t>selection intensity = </a:t>
            </a:r>
            <a:r>
              <a:rPr lang="en-US" sz="2400" dirty="0"/>
              <a:t>how selective we are when mating animals (management can </a:t>
            </a:r>
            <a:r>
              <a:rPr lang="en-US" sz="24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/>
              <a:t>)</a:t>
            </a:r>
          </a:p>
          <a:p>
            <a:r>
              <a:rPr lang="en-US" sz="2400" dirty="0">
                <a:solidFill>
                  <a:srgbClr val="244270"/>
                </a:solidFill>
              </a:rPr>
              <a:t>genetic variance = </a:t>
            </a:r>
            <a:r>
              <a:rPr lang="en-US" sz="2400" dirty="0"/>
              <a:t>variation in the population due to genetics (we can’t really change this…or can we?)</a:t>
            </a:r>
          </a:p>
          <a:p>
            <a:r>
              <a:rPr lang="en-US" sz="2400" dirty="0">
                <a:solidFill>
                  <a:srgbClr val="244270"/>
                </a:solidFill>
              </a:rPr>
              <a:t>generation interval = </a:t>
            </a:r>
            <a:r>
              <a:rPr lang="en-US" sz="2400" dirty="0"/>
              <a:t>time between generations (genomics </a:t>
            </a:r>
            <a:r>
              <a:rPr lang="en-US" sz="2400" dirty="0">
                <a:solidFill>
                  <a:srgbClr val="00B05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400" dirty="0"/>
              <a:t>)</a:t>
            </a:r>
          </a:p>
        </p:txBody>
      </p:sp>
      <p:pic>
        <p:nvPicPr>
          <p:cNvPr id="5" name="Picture 4" descr="delta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1599003"/>
            <a:ext cx="8001000" cy="9763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5913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CF35-EA2D-72AE-2806-EC276D7C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trait?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F806E-F6F9-0A1C-0433-8C46AC27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Anything we care enough about to measure</a:t>
            </a:r>
          </a:p>
          <a:p>
            <a:pPr lvl="1"/>
            <a:r>
              <a:rPr lang="en-US" dirty="0"/>
              <a:t>In practice, phenotypes of current or future economic importance</a:t>
            </a:r>
          </a:p>
          <a:p>
            <a:pPr lvl="1"/>
            <a:r>
              <a:rPr lang="en-US" dirty="0"/>
              <a:t>For research, anything representing physiological states</a:t>
            </a:r>
          </a:p>
          <a:p>
            <a:r>
              <a:rPr lang="en-US" dirty="0"/>
              <a:t>The field of phenomics now includes both trait definition and recording (</a:t>
            </a:r>
            <a:r>
              <a:rPr lang="en-US" dirty="0" err="1"/>
              <a:t>Koltes</a:t>
            </a:r>
            <a:r>
              <a:rPr lang="en-US" dirty="0"/>
              <a:t> et al., 2019; Cole et al., 2020)</a:t>
            </a:r>
          </a:p>
          <a:p>
            <a:pPr lvl="1"/>
            <a:r>
              <a:rPr lang="en-US" dirty="0"/>
              <a:t>There are so many traits (e.g., https://</a:t>
            </a:r>
            <a:r>
              <a:rPr lang="en-US" dirty="0" err="1"/>
              <a:t>bioportal.bioontology.org</a:t>
            </a:r>
            <a:r>
              <a:rPr lang="en-US" dirty="0"/>
              <a:t>/ontologies/VT)</a:t>
            </a:r>
          </a:p>
          <a:p>
            <a:pPr lvl="1"/>
            <a:r>
              <a:rPr lang="en-US" dirty="0"/>
              <a:t>Standardization remains a problem (e.g., ICAR guidelines)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066DF-3567-5002-79A2-C6EA49A50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2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F747-1EAB-D0B2-0973-39500E19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properly define traits?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8A4E-D85B-82AC-F745-A2567D81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phenotypes are simple, others are not</a:t>
            </a:r>
          </a:p>
          <a:p>
            <a:pPr lvl="1"/>
            <a:r>
              <a:rPr lang="en-US" dirty="0"/>
              <a:t>Milk production or number of piglets farrowed are easy to measure</a:t>
            </a:r>
          </a:p>
          <a:p>
            <a:pPr lvl="1"/>
            <a:r>
              <a:rPr lang="en-US" dirty="0"/>
              <a:t>Others are very challenging –</a:t>
            </a:r>
            <a:br>
              <a:rPr lang="en-US" dirty="0"/>
            </a:br>
            <a:r>
              <a:rPr lang="en-US" dirty="0"/>
              <a:t>what is “fertility”?</a:t>
            </a:r>
          </a:p>
          <a:p>
            <a:r>
              <a:rPr lang="en-US" dirty="0"/>
              <a:t>Needs may change over time –</a:t>
            </a:r>
            <a:br>
              <a:rPr lang="en-US" dirty="0"/>
            </a:br>
            <a:r>
              <a:rPr lang="en-US" dirty="0"/>
              <a:t>imprecise definitions can still</a:t>
            </a:r>
            <a:br>
              <a:rPr lang="en-US" dirty="0"/>
            </a:br>
            <a:r>
              <a:rPr lang="en-US" dirty="0"/>
              <a:t>be useful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08B22-9718-8A00-31EB-4C970FD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 descr="https://ars.els-cdn.com/content/image/1-s2.0-S0022030206721944-gr1.jpg">
            <a:extLst>
              <a:ext uri="{FF2B5EF4-FFF2-40B4-BE49-F238E27FC236}">
                <a16:creationId xmlns:a16="http://schemas.microsoft.com/office/drawing/2014/main" id="{9565D07F-A7A0-BCD1-4EB4-A0CF8521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528" y="2966337"/>
            <a:ext cx="5432611" cy="31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4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063F-8A5E-DE61-449C-EDECD1EC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QTL?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819F-ACB8-1E43-8FA0-1B62F53F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gene which has “a major impact on traits of economic importance” (Kinghorn et al., 2000)</a:t>
            </a:r>
          </a:p>
          <a:p>
            <a:r>
              <a:rPr lang="en-US" dirty="0"/>
              <a:t>A locus which explains a large proportion of the variance in a quantitative trait, ~30% (vaguely remembered…)</a:t>
            </a:r>
          </a:p>
          <a:p>
            <a:r>
              <a:rPr lang="en-US" dirty="0"/>
              <a:t>GWAS results exceeding a level of genome-wide significance (e.g., Li et al., 2021, https://</a:t>
            </a:r>
            <a:r>
              <a:rPr lang="en-US" dirty="0" err="1"/>
              <a:t>doi.org</a:t>
            </a:r>
            <a:r>
              <a:rPr lang="en-US" dirty="0"/>
              <a:t>/10.3168/jds.2020-18766)</a:t>
            </a:r>
          </a:p>
          <a:p>
            <a:r>
              <a:rPr lang="en-US" dirty="0"/>
              <a:t>A change in fold-expression (e.g., Wang et al., 2024, https://</a:t>
            </a:r>
            <a:r>
              <a:rPr lang="en-US" dirty="0" err="1"/>
              <a:t>doi.org</a:t>
            </a:r>
            <a:r>
              <a:rPr lang="en-US" dirty="0"/>
              <a:t>/10.1038/s41588-024-01896-3)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4FEF6-6486-70A6-117D-3B2F44004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BF1B27-3703-99CB-7C2E-8EED2EFE6D87}"/>
              </a:ext>
            </a:extLst>
          </p:cNvPr>
          <p:cNvGrpSpPr/>
          <p:nvPr/>
        </p:nvGrpSpPr>
        <p:grpSpPr>
          <a:xfrm>
            <a:off x="6270650" y="-3768"/>
            <a:ext cx="5921350" cy="1998148"/>
            <a:chOff x="6270650" y="-3768"/>
            <a:chExt cx="5921350" cy="19981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55E576F-89AB-9CBD-A103-6EBE11B79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40"/>
            <a:stretch/>
          </p:blipFill>
          <p:spPr bwMode="auto">
            <a:xfrm>
              <a:off x="6270651" y="-3768"/>
              <a:ext cx="5921349" cy="177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CCF52A-9A58-1B44-5196-85EBE059A78F}"/>
                </a:ext>
              </a:extLst>
            </p:cNvPr>
            <p:cNvSpPr txBox="1"/>
            <p:nvPr/>
          </p:nvSpPr>
          <p:spPr>
            <a:xfrm>
              <a:off x="6270650" y="1717381"/>
              <a:ext cx="59086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Li et al. (2021; https://</a:t>
              </a:r>
              <a:r>
                <a:rPr lang="en-US" sz="1200" dirty="0" err="1"/>
                <a:t>doi.org</a:t>
              </a:r>
              <a:r>
                <a:rPr lang="en-US" sz="1200" dirty="0"/>
                <a:t>/10.3168/jds.2020-18766)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94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A1A5-E6F4-9E07-4567-B8834907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 about definitions?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1E158-3381-F565-7225-666F48887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use genetic selection to change the population then we need to know what we’re doing</a:t>
            </a:r>
          </a:p>
          <a:p>
            <a:r>
              <a:rPr lang="en-US" dirty="0"/>
              <a:t>Consider fertility – what are we changing with selection?</a:t>
            </a:r>
          </a:p>
          <a:p>
            <a:pPr lvl="1"/>
            <a:r>
              <a:rPr lang="en-US" dirty="0"/>
              <a:t>Ovulation rate / calving rate / litter size</a:t>
            </a:r>
          </a:p>
          <a:p>
            <a:pPr lvl="1"/>
            <a:r>
              <a:rPr lang="en-US" dirty="0"/>
              <a:t>Return to cyclicity after parturition with clear expression of estrus</a:t>
            </a:r>
          </a:p>
          <a:p>
            <a:pPr lvl="1"/>
            <a:r>
              <a:rPr lang="en-US" dirty="0"/>
              <a:t>Ability to conceive on service and remain pregnant</a:t>
            </a:r>
          </a:p>
          <a:p>
            <a:pPr lvl="1"/>
            <a:r>
              <a:rPr lang="en-US" dirty="0"/>
              <a:t>Capacity to give birth to healthy offspring without difficulty</a:t>
            </a:r>
          </a:p>
          <a:p>
            <a:pPr lvl="1"/>
            <a:r>
              <a:rPr lang="en-US" dirty="0"/>
              <a:t>What about the male component of fertility?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16CF6-8088-ECF1-3019-B2AAF8ED8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5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7FD9-EC9A-D96E-27FC-AB0FD3D1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correlations?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612229-0AD2-D2AC-9367-7DB02491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Correlations are good in a statistical sense</a:t>
            </a:r>
          </a:p>
          <a:p>
            <a:r>
              <a:rPr lang="en-US" dirty="0"/>
              <a:t>They’re more complicated from a biological perspective</a:t>
            </a:r>
          </a:p>
          <a:p>
            <a:r>
              <a:rPr lang="en-US" dirty="0"/>
              <a:t>Breeders assume pleiotropy and epistasis are rare</a:t>
            </a:r>
          </a:p>
          <a:p>
            <a:pPr lvl="1"/>
            <a:r>
              <a:rPr lang="en-US" dirty="0"/>
              <a:t>…that’s probably not true.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0CBEA-F887-C621-5ECF-E2E156D0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8A3158-C2AA-9423-F38D-4169605A6112}"/>
              </a:ext>
            </a:extLst>
          </p:cNvPr>
          <p:cNvGrpSpPr/>
          <p:nvPr/>
        </p:nvGrpSpPr>
        <p:grpSpPr>
          <a:xfrm>
            <a:off x="6741459" y="1396133"/>
            <a:ext cx="5265444" cy="4653391"/>
            <a:chOff x="6926556" y="403285"/>
            <a:chExt cx="5265444" cy="4653391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6967F69-E921-7893-AE5D-E47DFBDA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286" r="34256" b="1986"/>
            <a:stretch/>
          </p:blipFill>
          <p:spPr>
            <a:xfrm>
              <a:off x="6926556" y="403285"/>
              <a:ext cx="5265444" cy="42225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A81B1-18CC-21FE-8C5D-34CBBE61B36D}"/>
                </a:ext>
              </a:extLst>
            </p:cNvPr>
            <p:cNvSpPr txBox="1"/>
            <p:nvPr/>
          </p:nvSpPr>
          <p:spPr>
            <a:xfrm>
              <a:off x="6926556" y="4625789"/>
              <a:ext cx="526544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USDA-ARS-AGIL-AIP (2021; https://www.ars.usda.gov/arsuserfiles/ 80420530/publications/arr/nm8%20supplemental%20table_correlations_2021.txt)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56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5523</TotalTime>
  <Words>1012</Words>
  <Application>Microsoft Macintosh PowerPoint</Application>
  <PresentationFormat>Widescreen</PresentationFormat>
  <Paragraphs>120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Arial</vt:lpstr>
      <vt:lpstr>Arial Bold</vt:lpstr>
      <vt:lpstr>Century Gothic</vt:lpstr>
      <vt:lpstr>Garamond</vt:lpstr>
      <vt:lpstr>Quattrocento Sans</vt:lpstr>
      <vt:lpstr>Tahoma</vt:lpstr>
      <vt:lpstr>Wingdings</vt:lpstr>
      <vt:lpstr>Office Theme</vt:lpstr>
      <vt:lpstr>Non-Overlapping Magisteria in Genome Biology: Bridging the Gap Between Biology and Genetics</vt:lpstr>
      <vt:lpstr>Topics</vt:lpstr>
      <vt:lpstr>Current landscape</vt:lpstr>
      <vt:lpstr>Genetic improvement in 1 slide</vt:lpstr>
      <vt:lpstr>What is a trait?</vt:lpstr>
      <vt:lpstr>Do we properly define traits?</vt:lpstr>
      <vt:lpstr>What is a QTL?</vt:lpstr>
      <vt:lpstr>Why do we care about definitions?</vt:lpstr>
      <vt:lpstr>What can we learn from correlations?</vt:lpstr>
      <vt:lpstr>Patterns are easy, meaning is hard</vt:lpstr>
      <vt:lpstr>Dairy cow genetics are improving quickly</vt:lpstr>
      <vt:lpstr>How is dairy cow biology changing?</vt:lpstr>
      <vt:lpstr>Future landscape</vt:lpstr>
      <vt:lpstr>What might we achieve together?</vt:lpstr>
      <vt:lpstr>How fast can change actually go?</vt:lpstr>
      <vt:lpstr>What can one species learn from others?</vt:lpstr>
      <vt:lpstr>What can one species teach others?</vt:lpstr>
      <vt:lpstr>Final thoughts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78</cp:revision>
  <dcterms:created xsi:type="dcterms:W3CDTF">2024-12-04T22:35:59Z</dcterms:created>
  <dcterms:modified xsi:type="dcterms:W3CDTF">2025-01-09T15:22:33Z</dcterms:modified>
</cp:coreProperties>
</file>